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5"/>
  </p:notesMasterIdLst>
  <p:sldIdLst>
    <p:sldId id="350" r:id="rId2"/>
    <p:sldId id="356" r:id="rId3"/>
    <p:sldId id="352" r:id="rId4"/>
    <p:sldId id="353" r:id="rId5"/>
    <p:sldId id="354" r:id="rId6"/>
    <p:sldId id="307" r:id="rId7"/>
    <p:sldId id="297" r:id="rId8"/>
    <p:sldId id="271" r:id="rId9"/>
    <p:sldId id="269" r:id="rId10"/>
    <p:sldId id="349" r:id="rId11"/>
    <p:sldId id="357" r:id="rId12"/>
    <p:sldId id="355" r:id="rId13"/>
    <p:sldId id="351" r:id="rId14"/>
  </p:sldIdLst>
  <p:sldSz cx="12192000" cy="6858000"/>
  <p:notesSz cx="6858000" cy="9144000"/>
  <p:embeddedFontLst>
    <p:embeddedFont>
      <p:font typeface="Garamond" panose="02020404030301010803" pitchFamily="18" charset="0"/>
      <p:regular r:id="rId16"/>
      <p:bold r:id="rId17"/>
      <p:italic r:id="rId18"/>
    </p:embeddedFont>
    <p:embeddedFont>
      <p:font typeface="Wingdings 2" panose="05020102010507070707" pitchFamily="18" charset="2"/>
      <p:regular r:id="rId19"/>
    </p:embeddedFont>
  </p:embeddedFontLst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371"/>
    <a:srgbClr val="175A49"/>
    <a:srgbClr val="055B49"/>
    <a:srgbClr val="0A3C34"/>
    <a:srgbClr val="035B78"/>
    <a:srgbClr val="41C0BE"/>
    <a:srgbClr val="537F8E"/>
    <a:srgbClr val="41748B"/>
    <a:srgbClr val="06867D"/>
    <a:srgbClr val="4B97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593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52" y="3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376B6-FA05-4099-8591-69A0E53EC0DD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9422B-FFFD-49E8-AA93-38A95FC934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3023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ACEAC-C850-448D-BE6A-638AB23B89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F63A12-0F16-4943-A438-539296445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B96DDF-6531-4A9A-B04B-A14AFA27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B2DD6E-C49B-4342-A588-D15BBB9A7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F14A8A-ACC0-40E4-AE41-5E28102E3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0915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9FF2E7-98DB-4D0B-867A-61278313A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E3F1DE4-A82A-43D6-8ABC-5EC7E0A52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1FA755-4E3B-48BD-88FB-ED781BC7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F20405-699A-4666-A70C-4046D5B44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0D84BD-369E-47BC-972F-E3C165D2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320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617E4B7-1185-4156-A430-51F9D17C7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C11DD6-03D0-402B-ADE6-BCEC53C82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839449-1A83-49EB-BBA9-9EC05858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B2A150-DCE3-41AE-ABE8-4F4132B40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389EBD-8AAF-4EFE-BA1E-D2FC5A4C2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96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C4A670-C97F-4CC8-B5AD-C5B043934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4A406C-C938-4D26-8104-E7EF4F9AF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367DE3-F4FD-4E03-AE3F-506D96B4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61906B-7D72-413E-89C6-149B1D91D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2333A2-9424-4F3B-93E8-144991A6F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880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CD477-5149-453A-9B16-763648A3A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0BFC82-8A0C-44BD-910F-24C4C744D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EBCE0D-7576-4529-8C43-493AA4509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DBA03F-2CE6-4721-89D5-743034EA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84B030-C18A-4BE7-8CE9-5C2998BBE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9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217D8B-2400-4559-8165-542608BF5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5CDDF4-B16E-472F-871C-B02F2DB2B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E2FC76-9956-4E7A-92E8-B7BE57CF1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36D865-7A1B-4352-897B-9DB07BA67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24CB3F-D914-469E-BC01-955C00C7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DAB417-54C0-43C8-858E-A072F9FB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340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9352A-DAF9-4774-8BC7-4CEB50DD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A52608-3372-49B1-80EC-CB2F97B3D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5E3D52-CD6C-4FA7-9811-63A13AC71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FC12A8E-9BF3-40A0-B19F-86B7D11E22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4ED062-BD35-4237-930D-7FEAB5C322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DBD7E3F-291B-4147-A7AA-3AE07FE16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EC690E1-806D-4738-8510-21106446A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19BA034-8F4A-4C0B-B989-B41D82C0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027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2028D3-B259-42ED-93DF-DD8C7955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F7C05E-6216-458E-B8D0-8685DFFEA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64C803F-10A2-454F-9E95-3E0E488E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4ED737E-F576-4F46-9A79-378419903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374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7456ED2-3AA9-478C-A21E-83B0CBEF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42F0E36-8EF1-4AC5-868D-4440FC779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23BD5DF-3A45-4BD6-B297-4F12A5473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419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C5D2C-6C4F-4F78-94D4-2C00FC14A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44EE10-A763-4788-B8C6-C9D44AD1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2AB87F-2EFB-4A17-A64D-73021193A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65E770-07C8-45A6-9A2D-E6288608D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DE46EE0-39C8-42E0-8320-86C5AE731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1A5484-BDCD-4EDB-A3A7-C8B4D0EBE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708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5A6215-82F4-4116-AAF5-02EE6B5E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5BA0B7B-81CE-4997-9D88-74F65F1DE8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A6EBF8-D7D9-4ECE-A826-A112069D0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CCE5A5-E22C-4F6B-8992-44731C14C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EC319B-38DA-43CE-AC26-45F47F83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97BD13-70AA-40D9-A653-675C0FD8F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104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C01D9B1-7F90-4BA1-97C0-51DDEAA62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B3ABED-0992-4890-9CF3-554ABD1F4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FF02A-7099-4796-BCE5-D217D6DF6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0FF04-2154-4385-9AEE-657431EF7F33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D976A8-1225-4C5C-92DE-7564326435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20B778-55C4-48C8-AFB7-2244C56658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6A131-BC8E-46DC-A784-687DE932CB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223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63F5E1A-C905-03C6-16B7-43E8093C89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40080" y="320040"/>
            <a:ext cx="8514937" cy="389266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5100" b="0" i="0" u="none" strike="noStrike" cap="none" normalizeH="0" baseline="0" dirty="0">
                <a:ln>
                  <a:noFill/>
                </a:ln>
                <a:effectLst/>
                <a:latin typeface="Garamond" panose="02020404030301010803" pitchFamily="18" charset="0"/>
              </a:rPr>
              <a:t>Taller</a:t>
            </a:r>
            <a:br>
              <a:rPr kumimoji="0" lang="es-MX" altLang="es-MX" sz="5100" b="0" i="0" u="none" strike="noStrike" cap="none" normalizeH="0" baseline="0" dirty="0">
                <a:ln>
                  <a:noFill/>
                </a:ln>
                <a:effectLst/>
                <a:latin typeface="Garamond" panose="02020404030301010803" pitchFamily="18" charset="0"/>
              </a:rPr>
            </a:br>
            <a:r>
              <a:rPr kumimoji="0" lang="es-MX" altLang="es-MX" sz="5100" b="0" i="0" u="none" strike="noStrike" cap="none" normalizeH="0" baseline="0" dirty="0">
                <a:ln>
                  <a:noFill/>
                </a:ln>
                <a:effectLst/>
                <a:latin typeface="Garamond" panose="02020404030301010803" pitchFamily="18" charset="0"/>
              </a:rPr>
              <a:t>Elementos de políticas públicas </a:t>
            </a:r>
            <a:br>
              <a:rPr kumimoji="0" lang="es-MX" altLang="es-MX" sz="5100" b="0" i="0" u="none" strike="noStrike" cap="none" normalizeH="0" baseline="0" dirty="0">
                <a:ln>
                  <a:noFill/>
                </a:ln>
                <a:effectLst/>
                <a:latin typeface="Garamond" panose="02020404030301010803" pitchFamily="18" charset="0"/>
              </a:rPr>
            </a:br>
            <a:r>
              <a:rPr kumimoji="0" lang="es-MX" altLang="es-MX" sz="5100" b="0" i="0" u="none" strike="noStrike" cap="none" normalizeH="0" baseline="0" dirty="0">
                <a:ln>
                  <a:noFill/>
                </a:ln>
                <a:effectLst/>
                <a:latin typeface="Garamond" panose="02020404030301010803" pitchFamily="18" charset="0"/>
              </a:rPr>
              <a:t>para la Educación Cívica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EB0CEC-0AE6-E751-9B97-05F0351DE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7512402" cy="1569486"/>
          </a:xfrm>
        </p:spPr>
        <p:txBody>
          <a:bodyPr>
            <a:normAutofit lnSpcReduction="10000"/>
          </a:bodyPr>
          <a:lstStyle/>
          <a:p>
            <a:pPr algn="l"/>
            <a:r>
              <a:rPr lang="es-MX" b="1" dirty="0">
                <a:latin typeface="Garamond" panose="02020404030301010803" pitchFamily="18" charset="0"/>
              </a:rPr>
              <a:t>Décimo Séptimo Encuentro Nacional de Educación Cívica (XVII ENEC)</a:t>
            </a:r>
            <a:r>
              <a:rPr lang="es-MX" dirty="0">
                <a:latin typeface="Garamond" panose="02020404030301010803" pitchFamily="18" charset="0"/>
              </a:rPr>
              <a:t> </a:t>
            </a:r>
          </a:p>
          <a:p>
            <a:pPr algn="l"/>
            <a:r>
              <a:rPr lang="es-MX" dirty="0">
                <a:latin typeface="Garamond" panose="02020404030301010803" pitchFamily="18" charset="0"/>
              </a:rPr>
              <a:t>Monterrey, Nuevo León</a:t>
            </a:r>
          </a:p>
          <a:p>
            <a:pPr algn="l"/>
            <a:r>
              <a:rPr lang="es-MX" i="1" dirty="0">
                <a:latin typeface="Garamond" panose="02020404030301010803" pitchFamily="18" charset="0"/>
              </a:rPr>
              <a:t>23 y 24 de octubre 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Instituto Estatal Electoral y de Participación Ciudadana">
            <a:extLst>
              <a:ext uri="{FF2B5EF4-FFF2-40B4-BE49-F238E27FC236}">
                <a16:creationId xmlns:a16="http://schemas.microsoft.com/office/drawing/2014/main" id="{42E46DE1-D01D-4F68-6576-85F7BA120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56069" y="531473"/>
            <a:ext cx="2692927" cy="3174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90597892-F1B9-FF1D-0868-75DC6D6FF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184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665735" y="876623"/>
            <a:ext cx="8338640" cy="5601295"/>
            <a:chOff x="2074985" y="960541"/>
            <a:chExt cx="6919112" cy="5364145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2184127A-6A56-4ACC-9234-65B92B6EFFA2}"/>
                </a:ext>
              </a:extLst>
            </p:cNvPr>
            <p:cNvSpPr/>
            <p:nvPr/>
          </p:nvSpPr>
          <p:spPr>
            <a:xfrm>
              <a:off x="2074985" y="967154"/>
              <a:ext cx="2180492" cy="203981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67"/>
            </a:p>
          </p:txBody>
        </p:sp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88BAEC16-4B0A-45ED-89D8-8B058EBA2322}"/>
                </a:ext>
              </a:extLst>
            </p:cNvPr>
            <p:cNvSpPr/>
            <p:nvPr/>
          </p:nvSpPr>
          <p:spPr>
            <a:xfrm>
              <a:off x="6574759" y="960541"/>
              <a:ext cx="2180492" cy="20398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67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A4B77D3-FDF3-4CDD-BB4E-0B8A198F7713}"/>
                </a:ext>
              </a:extLst>
            </p:cNvPr>
            <p:cNvSpPr txBox="1"/>
            <p:nvPr/>
          </p:nvSpPr>
          <p:spPr>
            <a:xfrm>
              <a:off x="2497016" y="3666366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Causa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4A2BE1B-448D-4DC8-ACBF-3E52DE1D398D}"/>
                </a:ext>
              </a:extLst>
            </p:cNvPr>
            <p:cNvSpPr txBox="1"/>
            <p:nvPr/>
          </p:nvSpPr>
          <p:spPr>
            <a:xfrm>
              <a:off x="2497016" y="4240796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Causa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3C26D6A0-2BB4-4304-8950-3463B351751A}"/>
                </a:ext>
              </a:extLst>
            </p:cNvPr>
            <p:cNvSpPr txBox="1"/>
            <p:nvPr/>
          </p:nvSpPr>
          <p:spPr>
            <a:xfrm>
              <a:off x="2497016" y="4815230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Causa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B22E4AD9-8247-42A5-9494-47CE483A4E43}"/>
                </a:ext>
              </a:extLst>
            </p:cNvPr>
            <p:cNvSpPr txBox="1"/>
            <p:nvPr/>
          </p:nvSpPr>
          <p:spPr>
            <a:xfrm>
              <a:off x="2497016" y="5383745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Causa</a:t>
              </a:r>
            </a:p>
          </p:txBody>
        </p:sp>
        <p:sp>
          <p:nvSpPr>
            <p:cNvPr id="11" name="Flecha: hacia abajo 9">
              <a:extLst>
                <a:ext uri="{FF2B5EF4-FFF2-40B4-BE49-F238E27FC236}">
                  <a16:creationId xmlns:a16="http://schemas.microsoft.com/office/drawing/2014/main" id="{01D233AF-48B7-4A73-8714-438FF986D447}"/>
                </a:ext>
              </a:extLst>
            </p:cNvPr>
            <p:cNvSpPr/>
            <p:nvPr/>
          </p:nvSpPr>
          <p:spPr>
            <a:xfrm>
              <a:off x="2074985" y="3467131"/>
              <a:ext cx="422030" cy="2285946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67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38AF6D42-99F6-4E2A-A433-1A9B6F2051B0}"/>
                </a:ext>
              </a:extLst>
            </p:cNvPr>
            <p:cNvSpPr txBox="1"/>
            <p:nvPr/>
          </p:nvSpPr>
          <p:spPr>
            <a:xfrm>
              <a:off x="7067127" y="3666366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Acción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BC3C44F-642E-47FB-8EA6-B7DD04D66B13}"/>
                </a:ext>
              </a:extLst>
            </p:cNvPr>
            <p:cNvSpPr txBox="1"/>
            <p:nvPr/>
          </p:nvSpPr>
          <p:spPr>
            <a:xfrm>
              <a:off x="7141244" y="4240773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Acción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4D46C015-6093-4BA0-ACEF-7B8B9A7118FC}"/>
                </a:ext>
              </a:extLst>
            </p:cNvPr>
            <p:cNvSpPr txBox="1"/>
            <p:nvPr/>
          </p:nvSpPr>
          <p:spPr>
            <a:xfrm>
              <a:off x="7086602" y="4815230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Acción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3B3F9F8-8482-46BA-9194-ED19664C07B9}"/>
                </a:ext>
              </a:extLst>
            </p:cNvPr>
            <p:cNvSpPr txBox="1"/>
            <p:nvPr/>
          </p:nvSpPr>
          <p:spPr>
            <a:xfrm>
              <a:off x="7141244" y="5383745"/>
              <a:ext cx="1195753" cy="346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67" dirty="0"/>
                <a:t>Acción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DBE20F34-7EBE-4B6B-968F-4318B2C1FF62}"/>
                </a:ext>
              </a:extLst>
            </p:cNvPr>
            <p:cNvSpPr txBox="1"/>
            <p:nvPr/>
          </p:nvSpPr>
          <p:spPr>
            <a:xfrm>
              <a:off x="2265635" y="1510006"/>
              <a:ext cx="1793631" cy="8151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133" dirty="0"/>
                <a:t>Problema público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3C7EA92B-486A-43F3-8584-98F8C03284BA}"/>
                </a:ext>
              </a:extLst>
            </p:cNvPr>
            <p:cNvSpPr txBox="1"/>
            <p:nvPr/>
          </p:nvSpPr>
          <p:spPr>
            <a:xfrm>
              <a:off x="6781504" y="1490210"/>
              <a:ext cx="1793631" cy="8151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133" dirty="0"/>
                <a:t>Política</a:t>
              </a:r>
            </a:p>
            <a:p>
              <a:pPr algn="ctr"/>
              <a:r>
                <a:rPr lang="es-MX" sz="2133" dirty="0"/>
                <a:t>publica</a:t>
              </a:r>
            </a:p>
          </p:txBody>
        </p:sp>
        <p:sp>
          <p:nvSpPr>
            <p:cNvPr id="20" name="Cerrar llave 19">
              <a:extLst>
                <a:ext uri="{FF2B5EF4-FFF2-40B4-BE49-F238E27FC236}">
                  <a16:creationId xmlns:a16="http://schemas.microsoft.com/office/drawing/2014/main" id="{7E172C4D-AD26-4D1F-880A-C42FE5D1104A}"/>
                </a:ext>
              </a:extLst>
            </p:cNvPr>
            <p:cNvSpPr/>
            <p:nvPr/>
          </p:nvSpPr>
          <p:spPr>
            <a:xfrm>
              <a:off x="8054383" y="3212209"/>
              <a:ext cx="939714" cy="311247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 sz="1467"/>
            </a:p>
          </p:txBody>
        </p:sp>
        <p:sp>
          <p:nvSpPr>
            <p:cNvPr id="21" name="Flecha: hacia abajo 17">
              <a:extLst>
                <a:ext uri="{FF2B5EF4-FFF2-40B4-BE49-F238E27FC236}">
                  <a16:creationId xmlns:a16="http://schemas.microsoft.com/office/drawing/2014/main" id="{61F8946C-A4B5-4BF0-A34B-81AD37E6ADA7}"/>
                </a:ext>
              </a:extLst>
            </p:cNvPr>
            <p:cNvSpPr/>
            <p:nvPr/>
          </p:nvSpPr>
          <p:spPr>
            <a:xfrm rot="5400000">
              <a:off x="4358054" y="2847285"/>
              <a:ext cx="2450124" cy="3006970"/>
            </a:xfrm>
            <a:prstGeom prst="down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467"/>
            </a:p>
          </p:txBody>
        </p:sp>
      </p:grpSp>
      <p:sp>
        <p:nvSpPr>
          <p:cNvPr id="41" name="Rectángulo 40"/>
          <p:cNvSpPr/>
          <p:nvPr/>
        </p:nvSpPr>
        <p:spPr>
          <a:xfrm>
            <a:off x="8762110" y="2825441"/>
            <a:ext cx="2764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/>
              <a:t>Instrumentos de PP: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1445201" y="231886"/>
            <a:ext cx="26805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dirty="0"/>
              <a:t>Situación indeseada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7074195" y="220352"/>
            <a:ext cx="31345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dirty="0"/>
              <a:t>Respuesta de autoridad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374413A-2D48-42F6-C48D-2132EA3B4D3E}"/>
              </a:ext>
            </a:extLst>
          </p:cNvPr>
          <p:cNvSpPr txBox="1"/>
          <p:nvPr/>
        </p:nvSpPr>
        <p:spPr>
          <a:xfrm>
            <a:off x="9208655" y="3466398"/>
            <a:ext cx="2443439" cy="1816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s-MX" sz="1867" dirty="0"/>
              <a:t>Programas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s-MX" sz="1867" dirty="0"/>
              <a:t>Planes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s-MX" sz="1867" dirty="0"/>
              <a:t>Reglas de </a:t>
            </a:r>
            <a:r>
              <a:rPr lang="es-MX" sz="1867" dirty="0" err="1"/>
              <a:t>Op</a:t>
            </a:r>
            <a:endParaRPr lang="es-MX" sz="1867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s-MX" sz="1867" dirty="0"/>
              <a:t>Presupuesto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s-MX" sz="1867" dirty="0"/>
              <a:t>Personal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s-MX" sz="1867" dirty="0" err="1"/>
              <a:t>Etc</a:t>
            </a:r>
            <a:r>
              <a:rPr lang="es-MX" sz="1867" dirty="0"/>
              <a:t>…</a:t>
            </a:r>
          </a:p>
        </p:txBody>
      </p:sp>
      <p:pic>
        <p:nvPicPr>
          <p:cNvPr id="3" name="Picture 2" descr="Instituto Estatal Electoral y de Participación Ciudadana">
            <a:extLst>
              <a:ext uri="{FF2B5EF4-FFF2-40B4-BE49-F238E27FC236}">
                <a16:creationId xmlns:a16="http://schemas.microsoft.com/office/drawing/2014/main" id="{9BAECAFA-FE9A-56B3-9309-151691432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C48CE39B-EFE0-4904-91E7-B221EC315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361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472FA7-DEAD-E6C9-4864-B99344E9B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El trabajo en mesas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148F8A-5FC9-0005-623D-126D2F417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Picture 2" descr="Instituto Estatal Electoral y de Participación Ciudadana">
            <a:extLst>
              <a:ext uri="{FF2B5EF4-FFF2-40B4-BE49-F238E27FC236}">
                <a16:creationId xmlns:a16="http://schemas.microsoft.com/office/drawing/2014/main" id="{1B20F4DA-4294-98F5-22DD-A8885B27F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5C7BD1E-B6A3-393F-DF97-7A17F0415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466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D0BC7-D2DE-A813-1366-3C03E1FB0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29C23B01-C783-C124-1518-3019CB763C99}"/>
              </a:ext>
            </a:extLst>
          </p:cNvPr>
          <p:cNvGrpSpPr/>
          <p:nvPr/>
        </p:nvGrpSpPr>
        <p:grpSpPr>
          <a:xfrm>
            <a:off x="2147582" y="979281"/>
            <a:ext cx="7697077" cy="4731861"/>
            <a:chOff x="2074985" y="967153"/>
            <a:chExt cx="8253045" cy="4894086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DA9108CA-67AF-ABE5-4B6B-2726A60BABDB}"/>
                </a:ext>
              </a:extLst>
            </p:cNvPr>
            <p:cNvSpPr/>
            <p:nvPr/>
          </p:nvSpPr>
          <p:spPr>
            <a:xfrm>
              <a:off x="2074985" y="967154"/>
              <a:ext cx="2180492" cy="2039815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E32805A2-8DC9-78C4-A877-D4B403CEF4FC}"/>
                </a:ext>
              </a:extLst>
            </p:cNvPr>
            <p:cNvSpPr/>
            <p:nvPr/>
          </p:nvSpPr>
          <p:spPr>
            <a:xfrm>
              <a:off x="8100646" y="967153"/>
              <a:ext cx="2180492" cy="20398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A283A683-78A7-B2CA-FEBD-33AE2B5252FF}"/>
                </a:ext>
              </a:extLst>
            </p:cNvPr>
            <p:cNvSpPr txBox="1"/>
            <p:nvPr/>
          </p:nvSpPr>
          <p:spPr>
            <a:xfrm>
              <a:off x="2497017" y="3666366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F0F13CB4-FC0F-D676-8989-3F7657C12444}"/>
                </a:ext>
              </a:extLst>
            </p:cNvPr>
            <p:cNvSpPr txBox="1"/>
            <p:nvPr/>
          </p:nvSpPr>
          <p:spPr>
            <a:xfrm>
              <a:off x="2497015" y="4240797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819BAEA3-E0FD-4610-8365-937C240A83FC}"/>
                </a:ext>
              </a:extLst>
            </p:cNvPr>
            <p:cNvSpPr txBox="1"/>
            <p:nvPr/>
          </p:nvSpPr>
          <p:spPr>
            <a:xfrm>
              <a:off x="2497017" y="4815229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B6779175-E401-FD69-D90C-BB40A1FBC6A8}"/>
                </a:ext>
              </a:extLst>
            </p:cNvPr>
            <p:cNvSpPr txBox="1"/>
            <p:nvPr/>
          </p:nvSpPr>
          <p:spPr>
            <a:xfrm>
              <a:off x="2497015" y="5383746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11" name="Flecha: hacia abajo 9">
              <a:extLst>
                <a:ext uri="{FF2B5EF4-FFF2-40B4-BE49-F238E27FC236}">
                  <a16:creationId xmlns:a16="http://schemas.microsoft.com/office/drawing/2014/main" id="{F8EC5204-347C-6C02-1870-5B019867BCDB}"/>
                </a:ext>
              </a:extLst>
            </p:cNvPr>
            <p:cNvSpPr/>
            <p:nvPr/>
          </p:nvSpPr>
          <p:spPr>
            <a:xfrm>
              <a:off x="2074985" y="3467131"/>
              <a:ext cx="422030" cy="2285946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A2DC55CB-DB33-9322-D3E9-A2C9F7B02919}"/>
                </a:ext>
              </a:extLst>
            </p:cNvPr>
            <p:cNvSpPr txBox="1"/>
            <p:nvPr/>
          </p:nvSpPr>
          <p:spPr>
            <a:xfrm>
              <a:off x="8499233" y="3648674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5CFAA78C-71AE-C360-6C99-9C800805A5AB}"/>
                </a:ext>
              </a:extLst>
            </p:cNvPr>
            <p:cNvSpPr txBox="1"/>
            <p:nvPr/>
          </p:nvSpPr>
          <p:spPr>
            <a:xfrm>
              <a:off x="8499229" y="4214261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5DE3E765-E5AC-E788-31CA-36A26521D2FB}"/>
                </a:ext>
              </a:extLst>
            </p:cNvPr>
            <p:cNvSpPr txBox="1"/>
            <p:nvPr/>
          </p:nvSpPr>
          <p:spPr>
            <a:xfrm>
              <a:off x="8499231" y="4779845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DE38284C-F842-4D3A-9AA1-AF48A2131BCA}"/>
                </a:ext>
              </a:extLst>
            </p:cNvPr>
            <p:cNvSpPr txBox="1"/>
            <p:nvPr/>
          </p:nvSpPr>
          <p:spPr>
            <a:xfrm>
              <a:off x="8522680" y="5383744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6E86D9FA-BAF9-C0BA-07C6-70E43F37363A}"/>
                </a:ext>
              </a:extLst>
            </p:cNvPr>
            <p:cNvSpPr txBox="1"/>
            <p:nvPr/>
          </p:nvSpPr>
          <p:spPr>
            <a:xfrm>
              <a:off x="2135226" y="1429043"/>
              <a:ext cx="2016370" cy="1241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b="1" dirty="0"/>
                <a:t>Insuficiente participación cívica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28D2216F-AC4C-8A61-0EA3-0B552F9512E2}"/>
                </a:ext>
              </a:extLst>
            </p:cNvPr>
            <p:cNvSpPr txBox="1"/>
            <p:nvPr/>
          </p:nvSpPr>
          <p:spPr>
            <a:xfrm>
              <a:off x="8323384" y="1437213"/>
              <a:ext cx="1793631" cy="11141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200" dirty="0"/>
                <a:t>Política</a:t>
              </a:r>
            </a:p>
            <a:p>
              <a:pPr algn="ctr"/>
              <a:r>
                <a:rPr lang="es-MX" sz="3200" dirty="0"/>
                <a:t>pública</a:t>
              </a:r>
            </a:p>
          </p:txBody>
        </p:sp>
        <p:sp>
          <p:nvSpPr>
            <p:cNvPr id="18" name="Flecha: hacia abajo 18">
              <a:extLst>
                <a:ext uri="{FF2B5EF4-FFF2-40B4-BE49-F238E27FC236}">
                  <a16:creationId xmlns:a16="http://schemas.microsoft.com/office/drawing/2014/main" id="{CE9F064C-913C-DB13-5626-47F945E3D84F}"/>
                </a:ext>
              </a:extLst>
            </p:cNvPr>
            <p:cNvSpPr/>
            <p:nvPr/>
          </p:nvSpPr>
          <p:spPr>
            <a:xfrm rot="10800000">
              <a:off x="9906000" y="3467131"/>
              <a:ext cx="422030" cy="228594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</p:grpSp>
      <p:sp>
        <p:nvSpPr>
          <p:cNvPr id="34" name="Rectángulo 33">
            <a:extLst>
              <a:ext uri="{FF2B5EF4-FFF2-40B4-BE49-F238E27FC236}">
                <a16:creationId xmlns:a16="http://schemas.microsoft.com/office/drawing/2014/main" id="{ECCA57F5-BDCB-7287-29D3-1561C43DE59E}"/>
              </a:ext>
            </a:extLst>
          </p:cNvPr>
          <p:cNvSpPr/>
          <p:nvPr/>
        </p:nvSpPr>
        <p:spPr>
          <a:xfrm rot="19158497">
            <a:off x="-30964" y="1037817"/>
            <a:ext cx="3490058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667" b="1" dirty="0">
                <a:latin typeface="Arial" panose="020B0604020202020204" pitchFamily="34" charset="0"/>
                <a:cs typeface="Arial" panose="020B0604020202020204" pitchFamily="34" charset="0"/>
              </a:rPr>
              <a:t>Situación indeseada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5DC5079F-D750-99A4-1AD8-F550194ECAF0}"/>
              </a:ext>
            </a:extLst>
          </p:cNvPr>
          <p:cNvSpPr/>
          <p:nvPr/>
        </p:nvSpPr>
        <p:spPr>
          <a:xfrm rot="2544738">
            <a:off x="8776330" y="1149265"/>
            <a:ext cx="3530647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667" b="1" dirty="0"/>
              <a:t>Respuesta de autoridad</a:t>
            </a:r>
          </a:p>
        </p:txBody>
      </p:sp>
      <p:pic>
        <p:nvPicPr>
          <p:cNvPr id="2" name="Picture 2" descr="Instituto Estatal Electoral y de Participación Ciudadana">
            <a:extLst>
              <a:ext uri="{FF2B5EF4-FFF2-40B4-BE49-F238E27FC236}">
                <a16:creationId xmlns:a16="http://schemas.microsoft.com/office/drawing/2014/main" id="{C4AF97A0-0EE6-B44F-E7A1-4947DC6E0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66B4BA6-0B61-68DF-9E57-38CDAF89A4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64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290198-FDFE-E2E7-3B9A-363634B5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Dinámica del taller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119D8A-BF55-5DE1-094E-0C4CC5662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Mesas de trabajo con diversas entidades</a:t>
            </a:r>
          </a:p>
          <a:p>
            <a:r>
              <a:rPr lang="es-MX" dirty="0"/>
              <a:t>Facilitación en dos sesiones conectadas (una para </a:t>
            </a:r>
            <a:r>
              <a:rPr lang="es-MX" i="1" u="sng" dirty="0"/>
              <a:t>causas</a:t>
            </a:r>
            <a:r>
              <a:rPr lang="es-MX" dirty="0"/>
              <a:t> y otro para </a:t>
            </a:r>
            <a:r>
              <a:rPr lang="es-MX" i="1" u="sng" dirty="0"/>
              <a:t>acciones</a:t>
            </a:r>
            <a:r>
              <a:rPr lang="es-MX" dirty="0"/>
              <a:t>) siguiendo las preguntas disparadoras</a:t>
            </a:r>
          </a:p>
          <a:p>
            <a:pPr lvl="1"/>
            <a:r>
              <a:rPr lang="es-MX" dirty="0"/>
              <a:t>Participación equilibrada de entidades</a:t>
            </a:r>
          </a:p>
          <a:p>
            <a:r>
              <a:rPr lang="es-MX" dirty="0"/>
              <a:t>Definir a un relator(a) por grupo para compartir en comentar los resultados</a:t>
            </a:r>
          </a:p>
          <a:p>
            <a:r>
              <a:rPr lang="es-MX" dirty="0"/>
              <a:t>Resultado esperado: </a:t>
            </a:r>
            <a:r>
              <a:rPr lang="es-MX" b="1" i="1" dirty="0"/>
              <a:t>diversidad en contexto</a:t>
            </a:r>
          </a:p>
          <a:p>
            <a:r>
              <a:rPr lang="es-MX" dirty="0"/>
              <a:t>Solicitud: </a:t>
            </a:r>
            <a:r>
              <a:rPr lang="es-MX" b="1" i="1" dirty="0"/>
              <a:t>imaginación y factibilidad</a:t>
            </a:r>
          </a:p>
          <a:p>
            <a:r>
              <a:rPr lang="es-MX" dirty="0"/>
              <a:t>Tiempos limitados: ¡ojo!</a:t>
            </a:r>
          </a:p>
        </p:txBody>
      </p:sp>
      <p:pic>
        <p:nvPicPr>
          <p:cNvPr id="4" name="Picture 2" descr="Instituto Estatal Electoral y de Participación Ciudadana">
            <a:extLst>
              <a:ext uri="{FF2B5EF4-FFF2-40B4-BE49-F238E27FC236}">
                <a16:creationId xmlns:a16="http://schemas.microsoft.com/office/drawing/2014/main" id="{513925DD-4834-97B1-BF22-56CE6C85A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9ECA5CC-D49D-642F-7239-D93F05D10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181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8E8544-4267-9FFD-8A68-4E0F3E64D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latin typeface="Garamond" panose="02020404030301010803" pitchFamily="18" charset="0"/>
              </a:rPr>
              <a:t>¿Qué es una política pública?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294B47-03B0-F85D-30C3-14039AEAA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Picture 2" descr="Instituto Estatal Electoral y de Participación Ciudadana">
            <a:extLst>
              <a:ext uri="{FF2B5EF4-FFF2-40B4-BE49-F238E27FC236}">
                <a16:creationId xmlns:a16="http://schemas.microsoft.com/office/drawing/2014/main" id="{39CEA837-2124-49C8-54C6-CB2D7C640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BF088D2-DFD0-7AEF-2846-F1C9053BC9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51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8F997-5DED-85B5-8339-444D5AF71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Garamond" panose="02020404030301010803" pitchFamily="18" charset="0"/>
              </a:rPr>
              <a:t>Definición </a:t>
            </a:r>
            <a:r>
              <a:rPr lang="es-MX" i="1" dirty="0">
                <a:latin typeface="Garamond" panose="02020404030301010803" pitchFamily="18" charset="0"/>
              </a:rPr>
              <a:t>operativa </a:t>
            </a:r>
            <a:r>
              <a:rPr lang="es-MX" dirty="0">
                <a:latin typeface="Garamond" panose="02020404030301010803" pitchFamily="18" charset="0"/>
              </a:rPr>
              <a:t>de las políticas públicas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5BAD29-404F-15D3-7F2C-27A5A1850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400" dirty="0">
                <a:latin typeface="Garamond" panose="02020404030301010803" pitchFamily="18" charset="0"/>
              </a:rPr>
              <a:t>Conjunto de </a:t>
            </a:r>
            <a:r>
              <a:rPr lang="es-MX" sz="4400" b="1" dirty="0">
                <a:latin typeface="Garamond" panose="02020404030301010803" pitchFamily="18" charset="0"/>
              </a:rPr>
              <a:t>acciones</a:t>
            </a:r>
            <a:r>
              <a:rPr lang="es-MX" sz="4400" dirty="0">
                <a:latin typeface="Garamond" panose="02020404030301010803" pitchFamily="18" charset="0"/>
              </a:rPr>
              <a:t> que la autoridad pública realiza para </a:t>
            </a:r>
            <a:r>
              <a:rPr lang="es-MX" sz="4400" b="1" dirty="0">
                <a:latin typeface="Garamond" panose="02020404030301010803" pitchFamily="18" charset="0"/>
              </a:rPr>
              <a:t>solucionar </a:t>
            </a:r>
            <a:r>
              <a:rPr lang="es-MX" sz="4400" dirty="0">
                <a:latin typeface="Garamond" panose="02020404030301010803" pitchFamily="18" charset="0"/>
              </a:rPr>
              <a:t>un problema público.</a:t>
            </a:r>
          </a:p>
        </p:txBody>
      </p:sp>
      <p:pic>
        <p:nvPicPr>
          <p:cNvPr id="4" name="Picture 2" descr="Instituto Estatal Electoral y de Participación Ciudadana">
            <a:extLst>
              <a:ext uri="{FF2B5EF4-FFF2-40B4-BE49-F238E27FC236}">
                <a16:creationId xmlns:a16="http://schemas.microsoft.com/office/drawing/2014/main" id="{E3499A32-1B79-879B-20DA-228B757B1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2A27B8F-1863-9380-CF8F-EC4199467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83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5F9B5-CD22-C268-A815-7A97BDB1F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4B180-B4E3-6BA9-8C9C-C0DD8D07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Garamond" panose="02020404030301010803" pitchFamily="18" charset="0"/>
              </a:rPr>
              <a:t>Instrumentos como acciones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7B6CFC-8DFE-1C78-76E5-10C0D20FB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400" dirty="0">
                <a:latin typeface="Garamond" panose="02020404030301010803" pitchFamily="18" charset="0"/>
              </a:rPr>
              <a:t>Metáfora del martillo</a:t>
            </a:r>
          </a:p>
          <a:p>
            <a:endParaRPr lang="es-MX" sz="4400" dirty="0">
              <a:latin typeface="Garamond" panose="02020404030301010803" pitchFamily="18" charset="0"/>
            </a:endParaRPr>
          </a:p>
          <a:p>
            <a:endParaRPr lang="es-MX" sz="4400" dirty="0">
              <a:latin typeface="Garamond" panose="02020404030301010803" pitchFamily="18" charset="0"/>
            </a:endParaRPr>
          </a:p>
        </p:txBody>
      </p:sp>
      <p:pic>
        <p:nvPicPr>
          <p:cNvPr id="4" name="Picture 2" descr="Instituto Estatal Electoral y de Participación Ciudadana">
            <a:extLst>
              <a:ext uri="{FF2B5EF4-FFF2-40B4-BE49-F238E27FC236}">
                <a16:creationId xmlns:a16="http://schemas.microsoft.com/office/drawing/2014/main" id="{FF8235B1-51C5-C1D3-9C50-648AF2D48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BA8D4A1-FAE4-CC7C-EE0C-7AFF7F5468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361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2C237-EE4F-053A-3BBC-E3C2B026D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2CFFE-AE08-CAD8-0D61-3F4D0BF7E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Garamond" panose="02020404030301010803" pitchFamily="18" charset="0"/>
              </a:rPr>
              <a:t>Instrumentos como acciones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872A4D-53D2-BDB2-093C-BBADAD5F3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400" dirty="0">
                <a:latin typeface="Garamond" panose="02020404030301010803" pitchFamily="18" charset="0"/>
              </a:rPr>
              <a:t>Metáfora del martillo</a:t>
            </a:r>
          </a:p>
          <a:p>
            <a:endParaRPr lang="es-MX" sz="4400" dirty="0">
              <a:latin typeface="Garamond" panose="02020404030301010803" pitchFamily="18" charset="0"/>
            </a:endParaRPr>
          </a:p>
          <a:p>
            <a:r>
              <a:rPr lang="es-MX" sz="4400" dirty="0">
                <a:latin typeface="Garamond" panose="02020404030301010803" pitchFamily="18" charset="0"/>
              </a:rPr>
              <a:t>Los instrumentos dependen del problema</a:t>
            </a:r>
          </a:p>
          <a:p>
            <a:endParaRPr lang="es-MX" sz="4400" dirty="0">
              <a:latin typeface="Garamond" panose="02020404030301010803" pitchFamily="18" charset="0"/>
            </a:endParaRPr>
          </a:p>
          <a:p>
            <a:r>
              <a:rPr lang="es-MX" sz="4400" dirty="0">
                <a:latin typeface="Garamond" panose="02020404030301010803" pitchFamily="18" charset="0"/>
              </a:rPr>
              <a:t>Las acciones de la autoridad </a:t>
            </a:r>
            <a:r>
              <a:rPr lang="es-MX" sz="4400" b="1" dirty="0">
                <a:latin typeface="Garamond" panose="02020404030301010803" pitchFamily="18" charset="0"/>
              </a:rPr>
              <a:t>dependen de la definición</a:t>
            </a:r>
            <a:r>
              <a:rPr lang="es-MX" sz="4400" dirty="0">
                <a:latin typeface="Garamond" panose="02020404030301010803" pitchFamily="18" charset="0"/>
              </a:rPr>
              <a:t> que se tenga del problema</a:t>
            </a:r>
          </a:p>
          <a:p>
            <a:endParaRPr lang="es-MX" sz="4400" dirty="0">
              <a:latin typeface="Garamond" panose="02020404030301010803" pitchFamily="18" charset="0"/>
            </a:endParaRPr>
          </a:p>
          <a:p>
            <a:endParaRPr lang="es-MX" sz="4400" dirty="0">
              <a:latin typeface="Garamond" panose="02020404030301010803" pitchFamily="18" charset="0"/>
            </a:endParaRPr>
          </a:p>
        </p:txBody>
      </p:sp>
      <p:pic>
        <p:nvPicPr>
          <p:cNvPr id="4" name="Picture 2" descr="Instituto Estatal Electoral y de Participación Ciudadana">
            <a:extLst>
              <a:ext uri="{FF2B5EF4-FFF2-40B4-BE49-F238E27FC236}">
                <a16:creationId xmlns:a16="http://schemas.microsoft.com/office/drawing/2014/main" id="{51DB6DDB-802B-FC6D-B5FF-0E6013E9C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F801F59-B1C4-59DF-9BC8-017E1CC17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906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>
            <a:extLst>
              <a:ext uri="{FF2B5EF4-FFF2-40B4-BE49-F238E27FC236}">
                <a16:creationId xmlns:a16="http://schemas.microsoft.com/office/drawing/2014/main" id="{A9218E68-1372-4343-A9B1-262B8239D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8747" y="1926594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MX" dirty="0">
                <a:latin typeface="Garamond" panose="02020404030301010803" pitchFamily="18" charset="0"/>
              </a:rPr>
              <a:t>Esquema analítico práctico</a:t>
            </a:r>
            <a:br>
              <a:rPr lang="es-MX" dirty="0">
                <a:latin typeface="Garamond" panose="02020404030301010803" pitchFamily="18" charset="0"/>
              </a:rPr>
            </a:br>
            <a:r>
              <a:rPr lang="es-MX" dirty="0">
                <a:latin typeface="Garamond" panose="02020404030301010803" pitchFamily="18" charset="0"/>
              </a:rPr>
              <a:t>para el diseño general de las PP</a:t>
            </a:r>
          </a:p>
        </p:txBody>
      </p:sp>
      <p:pic>
        <p:nvPicPr>
          <p:cNvPr id="2" name="Picture 2" descr="Instituto Estatal Electoral y de Participación Ciudadana">
            <a:extLst>
              <a:ext uri="{FF2B5EF4-FFF2-40B4-BE49-F238E27FC236}">
                <a16:creationId xmlns:a16="http://schemas.microsoft.com/office/drawing/2014/main" id="{ACB8BC53-2994-528C-43F6-4921FBAD7E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77C9862-473D-808B-4E3D-C7CEB8CB42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530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686DF95C-7444-403A-AF49-9EE5589C2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MX" dirty="0">
                <a:latin typeface="Garamond" panose="02020404030301010803" pitchFamily="18" charset="0"/>
              </a:rPr>
              <a:t>Esquema</a:t>
            </a:r>
          </a:p>
        </p:txBody>
      </p:sp>
      <p:sp>
        <p:nvSpPr>
          <p:cNvPr id="27651" name="2 Marcador de contenido">
            <a:extLst>
              <a:ext uri="{FF2B5EF4-FFF2-40B4-BE49-F238E27FC236}">
                <a16:creationId xmlns:a16="http://schemas.microsoft.com/office/drawing/2014/main" id="{7B76A997-35F8-4024-B8E1-409FE1A627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algn="r" eaLnBrk="1" hangingPunct="1">
              <a:buFont typeface="Wingdings 2" panose="05020102010507070707" pitchFamily="18" charset="2"/>
              <a:buNone/>
            </a:pPr>
            <a:endParaRPr lang="es-MX" altLang="es-MX" dirty="0"/>
          </a:p>
          <a:p>
            <a:pPr algn="r" eaLnBrk="1" hangingPunct="1">
              <a:buFont typeface="Wingdings 2" panose="05020102010507070707" pitchFamily="18" charset="2"/>
              <a:buNone/>
            </a:pPr>
            <a:endParaRPr lang="es-MX" altLang="es-MX" dirty="0"/>
          </a:p>
          <a:p>
            <a:pPr algn="r" eaLnBrk="1" hangingPunct="1">
              <a:buFont typeface="Wingdings 2" panose="05020102010507070707" pitchFamily="18" charset="2"/>
              <a:buNone/>
            </a:pPr>
            <a:endParaRPr lang="es-MX" altLang="es-MX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s-MX" altLang="es-MX" sz="4400" dirty="0">
                <a:latin typeface="Garamond" panose="02020404030301010803" pitchFamily="18" charset="0"/>
              </a:rPr>
              <a:t>Problema público: </a:t>
            </a:r>
            <a:r>
              <a:rPr lang="es-MX" altLang="es-MX" sz="4400" i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causas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s-MX" altLang="es-MX" sz="4400" dirty="0">
                <a:latin typeface="Garamond" panose="02020404030301010803" pitchFamily="18" charset="0"/>
              </a:rPr>
              <a:t>Política pública: </a:t>
            </a:r>
            <a:r>
              <a:rPr lang="es-MX" altLang="es-MX" sz="4400" i="1" dirty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acciones</a:t>
            </a:r>
            <a:endParaRPr lang="es-ES" altLang="es-MX" sz="4400" i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3" name="Picture 2" descr="Instituto Estatal Electoral y de Participación Ciudadana">
            <a:extLst>
              <a:ext uri="{FF2B5EF4-FFF2-40B4-BE49-F238E27FC236}">
                <a16:creationId xmlns:a16="http://schemas.microsoft.com/office/drawing/2014/main" id="{106046B5-0DBE-69F1-3D7D-252046BB1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65E7BDC-E416-2694-3A9F-871428B1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76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147582" y="979281"/>
            <a:ext cx="7697077" cy="4731861"/>
            <a:chOff x="2074985" y="967153"/>
            <a:chExt cx="8253045" cy="4894086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2184127A-6A56-4ACC-9234-65B92B6EFFA2}"/>
                </a:ext>
              </a:extLst>
            </p:cNvPr>
            <p:cNvSpPr/>
            <p:nvPr/>
          </p:nvSpPr>
          <p:spPr>
            <a:xfrm>
              <a:off x="2074985" y="967154"/>
              <a:ext cx="2180492" cy="203981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88BAEC16-4B0A-45ED-89D8-8B058EBA2322}"/>
                </a:ext>
              </a:extLst>
            </p:cNvPr>
            <p:cNvSpPr/>
            <p:nvPr/>
          </p:nvSpPr>
          <p:spPr>
            <a:xfrm>
              <a:off x="8100646" y="967153"/>
              <a:ext cx="2180492" cy="20398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A4B77D3-FDF3-4CDD-BB4E-0B8A198F7713}"/>
                </a:ext>
              </a:extLst>
            </p:cNvPr>
            <p:cNvSpPr txBox="1"/>
            <p:nvPr/>
          </p:nvSpPr>
          <p:spPr>
            <a:xfrm>
              <a:off x="2497017" y="3666366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4A2BE1B-448D-4DC8-ACBF-3E52DE1D398D}"/>
                </a:ext>
              </a:extLst>
            </p:cNvPr>
            <p:cNvSpPr txBox="1"/>
            <p:nvPr/>
          </p:nvSpPr>
          <p:spPr>
            <a:xfrm>
              <a:off x="2497015" y="4240797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3C26D6A0-2BB4-4304-8950-3463B351751A}"/>
                </a:ext>
              </a:extLst>
            </p:cNvPr>
            <p:cNvSpPr txBox="1"/>
            <p:nvPr/>
          </p:nvSpPr>
          <p:spPr>
            <a:xfrm>
              <a:off x="2497017" y="4815229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B22E4AD9-8247-42A5-9494-47CE483A4E43}"/>
                </a:ext>
              </a:extLst>
            </p:cNvPr>
            <p:cNvSpPr txBox="1"/>
            <p:nvPr/>
          </p:nvSpPr>
          <p:spPr>
            <a:xfrm>
              <a:off x="2497015" y="5383746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Causa</a:t>
              </a:r>
            </a:p>
          </p:txBody>
        </p:sp>
        <p:sp>
          <p:nvSpPr>
            <p:cNvPr id="11" name="Flecha: hacia abajo 9">
              <a:extLst>
                <a:ext uri="{FF2B5EF4-FFF2-40B4-BE49-F238E27FC236}">
                  <a16:creationId xmlns:a16="http://schemas.microsoft.com/office/drawing/2014/main" id="{01D233AF-48B7-4A73-8714-438FF986D447}"/>
                </a:ext>
              </a:extLst>
            </p:cNvPr>
            <p:cNvSpPr/>
            <p:nvPr/>
          </p:nvSpPr>
          <p:spPr>
            <a:xfrm>
              <a:off x="2074985" y="3467131"/>
              <a:ext cx="422030" cy="2285946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38AF6D42-99F6-4E2A-A433-1A9B6F2051B0}"/>
                </a:ext>
              </a:extLst>
            </p:cNvPr>
            <p:cNvSpPr txBox="1"/>
            <p:nvPr/>
          </p:nvSpPr>
          <p:spPr>
            <a:xfrm>
              <a:off x="8499233" y="3648674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BC3C44F-642E-47FB-8EA6-B7DD04D66B13}"/>
                </a:ext>
              </a:extLst>
            </p:cNvPr>
            <p:cNvSpPr txBox="1"/>
            <p:nvPr/>
          </p:nvSpPr>
          <p:spPr>
            <a:xfrm>
              <a:off x="8499229" y="4214261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4D46C015-6093-4BA0-ACEF-7B8B9A7118FC}"/>
                </a:ext>
              </a:extLst>
            </p:cNvPr>
            <p:cNvSpPr txBox="1"/>
            <p:nvPr/>
          </p:nvSpPr>
          <p:spPr>
            <a:xfrm>
              <a:off x="8499231" y="4779845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3B3F9F8-8482-46BA-9194-ED19664C07B9}"/>
                </a:ext>
              </a:extLst>
            </p:cNvPr>
            <p:cNvSpPr txBox="1"/>
            <p:nvPr/>
          </p:nvSpPr>
          <p:spPr>
            <a:xfrm>
              <a:off x="8522680" y="5383744"/>
              <a:ext cx="1195753" cy="477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/>
                <a:t>Acción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DBE20F34-7EBE-4B6B-968F-4318B2C1FF62}"/>
                </a:ext>
              </a:extLst>
            </p:cNvPr>
            <p:cNvSpPr txBox="1"/>
            <p:nvPr/>
          </p:nvSpPr>
          <p:spPr>
            <a:xfrm>
              <a:off x="2135226" y="1429043"/>
              <a:ext cx="2016370" cy="11141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200" b="1" dirty="0"/>
                <a:t>Problema público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3C7EA92B-486A-43F3-8584-98F8C03284BA}"/>
                </a:ext>
              </a:extLst>
            </p:cNvPr>
            <p:cNvSpPr txBox="1"/>
            <p:nvPr/>
          </p:nvSpPr>
          <p:spPr>
            <a:xfrm>
              <a:off x="8323384" y="1437213"/>
              <a:ext cx="1793631" cy="11141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200" dirty="0"/>
                <a:t>Política</a:t>
              </a:r>
            </a:p>
            <a:p>
              <a:pPr algn="ctr"/>
              <a:r>
                <a:rPr lang="es-MX" sz="3200" dirty="0"/>
                <a:t>pública</a:t>
              </a:r>
            </a:p>
          </p:txBody>
        </p:sp>
        <p:sp>
          <p:nvSpPr>
            <p:cNvPr id="18" name="Flecha: hacia abajo 18">
              <a:extLst>
                <a:ext uri="{FF2B5EF4-FFF2-40B4-BE49-F238E27FC236}">
                  <a16:creationId xmlns:a16="http://schemas.microsoft.com/office/drawing/2014/main" id="{1045810B-0728-403C-B359-AC1EF55BCA33}"/>
                </a:ext>
              </a:extLst>
            </p:cNvPr>
            <p:cNvSpPr/>
            <p:nvPr/>
          </p:nvSpPr>
          <p:spPr>
            <a:xfrm rot="10800000">
              <a:off x="9906000" y="3467131"/>
              <a:ext cx="422030" cy="228594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/>
            </a:p>
          </p:txBody>
        </p:sp>
      </p:grpSp>
      <p:sp>
        <p:nvSpPr>
          <p:cNvPr id="34" name="Rectángulo 33"/>
          <p:cNvSpPr/>
          <p:nvPr/>
        </p:nvSpPr>
        <p:spPr>
          <a:xfrm rot="19158497">
            <a:off x="-30964" y="1037817"/>
            <a:ext cx="3490058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667" b="1" dirty="0">
                <a:latin typeface="Arial" panose="020B0604020202020204" pitchFamily="34" charset="0"/>
                <a:cs typeface="Arial" panose="020B0604020202020204" pitchFamily="34" charset="0"/>
              </a:rPr>
              <a:t>Situación indeseada</a:t>
            </a:r>
          </a:p>
        </p:txBody>
      </p:sp>
      <p:sp>
        <p:nvSpPr>
          <p:cNvPr id="35" name="Rectángulo 34"/>
          <p:cNvSpPr/>
          <p:nvPr/>
        </p:nvSpPr>
        <p:spPr>
          <a:xfrm rot="2544738">
            <a:off x="8776330" y="1149265"/>
            <a:ext cx="3530647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667" b="1" dirty="0"/>
              <a:t>Respuesta de autoridad</a:t>
            </a:r>
          </a:p>
        </p:txBody>
      </p:sp>
      <p:pic>
        <p:nvPicPr>
          <p:cNvPr id="2" name="Picture 2" descr="Instituto Estatal Electoral y de Participación Ciudadana">
            <a:extLst>
              <a:ext uri="{FF2B5EF4-FFF2-40B4-BE49-F238E27FC236}">
                <a16:creationId xmlns:a16="http://schemas.microsoft.com/office/drawing/2014/main" id="{30B4670C-6078-1B37-C8AB-D029D593C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243C62D7-8691-BEC2-FB63-69DDAF144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580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1652496" y="983652"/>
            <a:ext cx="10336709" cy="4688097"/>
            <a:chOff x="2074985" y="615264"/>
            <a:chExt cx="10117015" cy="5750169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2184127A-6A56-4ACC-9234-65B92B6EFFA2}"/>
                </a:ext>
              </a:extLst>
            </p:cNvPr>
            <p:cNvSpPr/>
            <p:nvPr/>
          </p:nvSpPr>
          <p:spPr>
            <a:xfrm>
              <a:off x="2074985" y="967154"/>
              <a:ext cx="2180492" cy="2039815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867"/>
            </a:p>
          </p:txBody>
        </p:sp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88BAEC16-4B0A-45ED-89D8-8B058EBA2322}"/>
                </a:ext>
              </a:extLst>
            </p:cNvPr>
            <p:cNvSpPr/>
            <p:nvPr/>
          </p:nvSpPr>
          <p:spPr>
            <a:xfrm>
              <a:off x="6574759" y="960541"/>
              <a:ext cx="2180492" cy="20398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867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A4B77D3-FDF3-4CDD-BB4E-0B8A198F7713}"/>
                </a:ext>
              </a:extLst>
            </p:cNvPr>
            <p:cNvSpPr txBox="1"/>
            <p:nvPr/>
          </p:nvSpPr>
          <p:spPr>
            <a:xfrm>
              <a:off x="2497015" y="3666365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Causa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4A2BE1B-448D-4DC8-ACBF-3E52DE1D398D}"/>
                </a:ext>
              </a:extLst>
            </p:cNvPr>
            <p:cNvSpPr txBox="1"/>
            <p:nvPr/>
          </p:nvSpPr>
          <p:spPr>
            <a:xfrm>
              <a:off x="2497015" y="4240796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Causa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3C26D6A0-2BB4-4304-8950-3463B351751A}"/>
                </a:ext>
              </a:extLst>
            </p:cNvPr>
            <p:cNvSpPr txBox="1"/>
            <p:nvPr/>
          </p:nvSpPr>
          <p:spPr>
            <a:xfrm>
              <a:off x="2497015" y="4815230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Causa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B22E4AD9-8247-42A5-9494-47CE483A4E43}"/>
                </a:ext>
              </a:extLst>
            </p:cNvPr>
            <p:cNvSpPr txBox="1"/>
            <p:nvPr/>
          </p:nvSpPr>
          <p:spPr>
            <a:xfrm>
              <a:off x="2497015" y="5383745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Causa</a:t>
              </a:r>
            </a:p>
          </p:txBody>
        </p:sp>
        <p:sp>
          <p:nvSpPr>
            <p:cNvPr id="11" name="Flecha: hacia abajo 9">
              <a:extLst>
                <a:ext uri="{FF2B5EF4-FFF2-40B4-BE49-F238E27FC236}">
                  <a16:creationId xmlns:a16="http://schemas.microsoft.com/office/drawing/2014/main" id="{01D233AF-48B7-4A73-8714-438FF986D447}"/>
                </a:ext>
              </a:extLst>
            </p:cNvPr>
            <p:cNvSpPr/>
            <p:nvPr/>
          </p:nvSpPr>
          <p:spPr>
            <a:xfrm>
              <a:off x="2074985" y="3467131"/>
              <a:ext cx="422030" cy="2285946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867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38AF6D42-99F6-4E2A-A433-1A9B6F2051B0}"/>
                </a:ext>
              </a:extLst>
            </p:cNvPr>
            <p:cNvSpPr txBox="1"/>
            <p:nvPr/>
          </p:nvSpPr>
          <p:spPr>
            <a:xfrm>
              <a:off x="7067129" y="3666365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Acción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BC3C44F-642E-47FB-8EA6-B7DD04D66B13}"/>
                </a:ext>
              </a:extLst>
            </p:cNvPr>
            <p:cNvSpPr txBox="1"/>
            <p:nvPr/>
          </p:nvSpPr>
          <p:spPr>
            <a:xfrm>
              <a:off x="7141243" y="4240772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Acción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4D46C015-6093-4BA0-ACEF-7B8B9A7118FC}"/>
                </a:ext>
              </a:extLst>
            </p:cNvPr>
            <p:cNvSpPr txBox="1"/>
            <p:nvPr/>
          </p:nvSpPr>
          <p:spPr>
            <a:xfrm>
              <a:off x="7086602" y="4815230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Acción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3B3F9F8-8482-46BA-9194-ED19664C07B9}"/>
                </a:ext>
              </a:extLst>
            </p:cNvPr>
            <p:cNvSpPr txBox="1"/>
            <p:nvPr/>
          </p:nvSpPr>
          <p:spPr>
            <a:xfrm>
              <a:off x="7141243" y="5383745"/>
              <a:ext cx="1195753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867" dirty="0"/>
                <a:t>Acción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DBE20F34-7EBE-4B6B-968F-4318B2C1FF62}"/>
                </a:ext>
              </a:extLst>
            </p:cNvPr>
            <p:cNvSpPr txBox="1"/>
            <p:nvPr/>
          </p:nvSpPr>
          <p:spPr>
            <a:xfrm>
              <a:off x="2265632" y="1497751"/>
              <a:ext cx="1793631" cy="1120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667" dirty="0"/>
                <a:t>Problema público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3C7EA92B-486A-43F3-8584-98F8C03284BA}"/>
                </a:ext>
              </a:extLst>
            </p:cNvPr>
            <p:cNvSpPr txBox="1"/>
            <p:nvPr/>
          </p:nvSpPr>
          <p:spPr>
            <a:xfrm>
              <a:off x="6768188" y="1497751"/>
              <a:ext cx="1793631" cy="1120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667" dirty="0"/>
                <a:t>Política</a:t>
              </a:r>
            </a:p>
            <a:p>
              <a:pPr algn="ctr"/>
              <a:r>
                <a:rPr lang="es-MX" sz="2667" dirty="0"/>
                <a:t>publica</a:t>
              </a:r>
            </a:p>
          </p:txBody>
        </p:sp>
        <p:sp>
          <p:nvSpPr>
            <p:cNvPr id="18" name="Flecha: hacia abajo 18">
              <a:extLst>
                <a:ext uri="{FF2B5EF4-FFF2-40B4-BE49-F238E27FC236}">
                  <a16:creationId xmlns:a16="http://schemas.microsoft.com/office/drawing/2014/main" id="{1045810B-0728-403C-B359-AC1EF55BCA33}"/>
                </a:ext>
              </a:extLst>
            </p:cNvPr>
            <p:cNvSpPr/>
            <p:nvPr/>
          </p:nvSpPr>
          <p:spPr>
            <a:xfrm rot="10800000">
              <a:off x="8336995" y="3467131"/>
              <a:ext cx="422030" cy="228594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867"/>
            </a:p>
          </p:txBody>
        </p: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BCC8F5A8-ACDE-4AB4-ADC4-F88CEB99A893}"/>
                </a:ext>
              </a:extLst>
            </p:cNvPr>
            <p:cNvCxnSpPr/>
            <p:nvPr/>
          </p:nvCxnSpPr>
          <p:spPr>
            <a:xfrm>
              <a:off x="5632344" y="615264"/>
              <a:ext cx="0" cy="5750169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0" name="Cerrar llave 19">
              <a:extLst>
                <a:ext uri="{FF2B5EF4-FFF2-40B4-BE49-F238E27FC236}">
                  <a16:creationId xmlns:a16="http://schemas.microsoft.com/office/drawing/2014/main" id="{7E172C4D-AD26-4D1F-880A-C42FE5D1104A}"/>
                </a:ext>
              </a:extLst>
            </p:cNvPr>
            <p:cNvSpPr/>
            <p:nvPr/>
          </p:nvSpPr>
          <p:spPr>
            <a:xfrm>
              <a:off x="8755251" y="3147646"/>
              <a:ext cx="939714" cy="311247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 sz="1867"/>
            </a:p>
          </p:txBody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9A590A45-DA89-4B05-9241-CC3D253AFE8A}"/>
                </a:ext>
              </a:extLst>
            </p:cNvPr>
            <p:cNvSpPr txBox="1"/>
            <p:nvPr/>
          </p:nvSpPr>
          <p:spPr>
            <a:xfrm>
              <a:off x="9800492" y="3183353"/>
              <a:ext cx="2391507" cy="465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867" b="1" dirty="0"/>
                <a:t>Instrumentos de PP:</a:t>
              </a: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2262614-801D-42E2-AF40-53C70979D530}"/>
                </a:ext>
              </a:extLst>
            </p:cNvPr>
            <p:cNvSpPr txBox="1"/>
            <p:nvPr/>
          </p:nvSpPr>
          <p:spPr>
            <a:xfrm>
              <a:off x="9800493" y="3663789"/>
              <a:ext cx="2391507" cy="25801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80990" indent="-380990">
                <a:buFont typeface="Arial" panose="020B0604020202020204" pitchFamily="34" charset="0"/>
                <a:buChar char="•"/>
              </a:pPr>
              <a:r>
                <a:rPr lang="es-MX" sz="1867" dirty="0"/>
                <a:t>Programas</a:t>
              </a:r>
            </a:p>
            <a:p>
              <a:pPr marL="380990" indent="-380990">
                <a:buFont typeface="Arial" panose="020B0604020202020204" pitchFamily="34" charset="0"/>
                <a:buChar char="•"/>
              </a:pPr>
              <a:r>
                <a:rPr lang="es-MX" sz="1867" dirty="0"/>
                <a:t>Planes</a:t>
              </a:r>
            </a:p>
            <a:p>
              <a:pPr marL="380990" indent="-380990">
                <a:buFont typeface="Arial" panose="020B0604020202020204" pitchFamily="34" charset="0"/>
                <a:buChar char="•"/>
              </a:pPr>
              <a:r>
                <a:rPr lang="es-MX" sz="1867" dirty="0"/>
                <a:t>Reglas de </a:t>
              </a:r>
              <a:r>
                <a:rPr lang="es-MX" sz="1867" dirty="0" err="1"/>
                <a:t>Op</a:t>
              </a:r>
              <a:endParaRPr lang="es-MX" sz="1867" dirty="0"/>
            </a:p>
            <a:p>
              <a:pPr marL="380990" indent="-380990">
                <a:buFont typeface="Arial" panose="020B0604020202020204" pitchFamily="34" charset="0"/>
                <a:buChar char="•"/>
              </a:pPr>
              <a:r>
                <a:rPr lang="es-MX" sz="1867" dirty="0"/>
                <a:t>Presupuesto</a:t>
              </a:r>
            </a:p>
            <a:p>
              <a:pPr marL="380990" indent="-380990">
                <a:buFont typeface="Arial" panose="020B0604020202020204" pitchFamily="34" charset="0"/>
                <a:buChar char="•"/>
              </a:pPr>
              <a:r>
                <a:rPr lang="es-MX" sz="1867" dirty="0"/>
                <a:t>Personal</a:t>
              </a:r>
            </a:p>
            <a:p>
              <a:pPr marL="380990" indent="-380990">
                <a:buFont typeface="Arial" panose="020B0604020202020204" pitchFamily="34" charset="0"/>
                <a:buChar char="•"/>
              </a:pPr>
              <a:r>
                <a:rPr lang="es-MX" sz="1867" dirty="0"/>
                <a:t>Estrategias</a:t>
              </a:r>
            </a:p>
            <a:p>
              <a:pPr marL="380990" indent="-380990">
                <a:buFont typeface="Arial" panose="020B0604020202020204" pitchFamily="34" charset="0"/>
                <a:buChar char="•"/>
              </a:pPr>
              <a:r>
                <a:rPr lang="es-MX" sz="1867" dirty="0" err="1"/>
                <a:t>Etc</a:t>
              </a:r>
              <a:r>
                <a:rPr lang="es-MX" sz="1867" dirty="0"/>
                <a:t>…</a:t>
              </a:r>
            </a:p>
          </p:txBody>
        </p:sp>
      </p:grpSp>
      <p:sp>
        <p:nvSpPr>
          <p:cNvPr id="23" name="Rectángulo 22"/>
          <p:cNvSpPr/>
          <p:nvPr/>
        </p:nvSpPr>
        <p:spPr>
          <a:xfrm rot="19603512">
            <a:off x="-57134" y="580309"/>
            <a:ext cx="3419260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667" b="1" dirty="0"/>
              <a:t>Situación indeseada</a:t>
            </a:r>
          </a:p>
        </p:txBody>
      </p:sp>
      <p:sp>
        <p:nvSpPr>
          <p:cNvPr id="24" name="Rectángulo 23"/>
          <p:cNvSpPr/>
          <p:nvPr/>
        </p:nvSpPr>
        <p:spPr>
          <a:xfrm rot="2481747">
            <a:off x="7685458" y="1018294"/>
            <a:ext cx="3588247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667" b="1" dirty="0"/>
              <a:t>Respuesta de autoridad</a:t>
            </a:r>
          </a:p>
        </p:txBody>
      </p:sp>
      <p:pic>
        <p:nvPicPr>
          <p:cNvPr id="2050" name="Picture 2" descr="Instituto Estatal Electoral y de Participación Ciudadana">
            <a:extLst>
              <a:ext uri="{FF2B5EF4-FFF2-40B4-BE49-F238E27FC236}">
                <a16:creationId xmlns:a16="http://schemas.microsoft.com/office/drawing/2014/main" id="{D7A7DE7C-6D04-A8E1-1742-0A8089B6D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613" y="0"/>
            <a:ext cx="1221719" cy="144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9260A60E-8388-74C7-C30F-E1C85C4A4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6688666"/>
            <a:ext cx="12184544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308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4017</TotalTime>
  <Words>273</Words>
  <Application>Microsoft Office PowerPoint</Application>
  <PresentationFormat>Panorámica</PresentationFormat>
  <Paragraphs>98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Garamond</vt:lpstr>
      <vt:lpstr>Calibri</vt:lpstr>
      <vt:lpstr>Wingdings 2</vt:lpstr>
      <vt:lpstr>Calibri Light</vt:lpstr>
      <vt:lpstr>Arial</vt:lpstr>
      <vt:lpstr>Tema de Office</vt:lpstr>
      <vt:lpstr>Taller Elementos de políticas públicas  para la Educación Cívica</vt:lpstr>
      <vt:lpstr>¿Qué es una política pública?</vt:lpstr>
      <vt:lpstr>Definición operativa de las políticas públicas</vt:lpstr>
      <vt:lpstr>Instrumentos como acciones</vt:lpstr>
      <vt:lpstr>Instrumentos como acciones</vt:lpstr>
      <vt:lpstr>Esquema analítico práctico para el diseño general de las PP</vt:lpstr>
      <vt:lpstr>Esquema</vt:lpstr>
      <vt:lpstr>Presentación de PowerPoint</vt:lpstr>
      <vt:lpstr>Presentación de PowerPoint</vt:lpstr>
      <vt:lpstr>Presentación de PowerPoint</vt:lpstr>
      <vt:lpstr>El trabajo en mesas</vt:lpstr>
      <vt:lpstr>Presentación de PowerPoint</vt:lpstr>
      <vt:lpstr>Dinámica del taller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Yair Miguel Martinez</dc:creator>
  <cp:lastModifiedBy>Eduardo Villarreal</cp:lastModifiedBy>
  <cp:revision>59</cp:revision>
  <dcterms:created xsi:type="dcterms:W3CDTF">2019-09-09T21:47:52Z</dcterms:created>
  <dcterms:modified xsi:type="dcterms:W3CDTF">2025-10-24T16:24:52Z</dcterms:modified>
</cp:coreProperties>
</file>